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26" initials="K2" lastIdx="1" clrIdx="0">
    <p:extLst>
      <p:ext uri="{19B8F6BF-5375-455C-9EA6-DF929625EA0E}">
        <p15:presenceInfo xmlns:p15="http://schemas.microsoft.com/office/powerpoint/2012/main" userId="KDP-2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CB5A9-E87E-4B8B-B551-42AB5F9768DE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DB2B-A7DD-4B38-8A64-95E5DC665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9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ACD43-C0CA-4A74-9945-41A286655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ABA5B6-ADFC-449B-8657-57DE2E301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04742-729C-4CF6-8667-83D47CAA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A5A15-AE21-4713-BA29-366E769C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9C060-9D88-4210-ABAA-7AB46004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8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82D5D-426B-4FB7-AD1A-CC070BF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11132-B177-4505-8642-048BB5E85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A7B02-40DA-4A38-AF38-EA9B938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3BBEA-4C6A-417A-A5B9-AB4C5650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E7442-16C5-40AD-827A-50C4F2F9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1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EF3EE-9C4A-4B0E-A0E3-BC278C8BA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3BB4A2-4342-4BEA-AFA0-D420D42B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1C62D-98DA-4561-B2CA-6785C3A1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35577-FF66-4546-B144-D7D62494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D394B-D673-40F7-A415-21F66D74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2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9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03AF2-09E3-4B6B-B84C-3615C50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DF4D2-B6D9-49DF-9C3C-FA23E73FB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DACC2-C073-4B07-BC72-63EFD3F5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FD6F0-0B9C-45B0-B5A9-D959914C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A89A0-33A8-4EBD-A991-B26CF76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0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C1F0A-5B26-4D87-BBF0-FAB9D879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A9FF2-2B0C-40CD-BC0C-E6C0DD7D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08540-91F8-4356-A0BB-0A3C7242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9F7FD-B6B5-4DCC-93F3-FFB3D307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E476B-9F44-4803-ABFA-4887C137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7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F77F4-08EC-4DE2-8B96-9D92F26D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0F690-459F-4D12-8364-6867F36C4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9A0E80-A177-47F4-A97B-B3922D0D1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BE2CA8-5330-4969-AF19-FAC2363F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DC5D4-79A8-4C39-8A73-C487E205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DC4773-FB99-40E6-8208-8C33634F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5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FBD71-E806-487D-8C75-C4D90A32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2364C-8192-42C4-AD35-6BC825382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933B06-4F9A-4682-ACF6-F87ED554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9CF68-5080-4C37-A3A5-439579AA9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24109-B129-457E-8C18-CCB1863B2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E1A59-011A-4C88-9909-8A9FA6E2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53D582-59AF-465A-BCA9-0E42AADA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FCBAA3-CEB4-4363-B0EC-5E59F1C8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7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2926C-0C28-45DD-B397-403EC4DA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E780D4-E44B-4431-BAA4-877C101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348593-D519-4C63-B1FD-774E10C4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B8FA46-99DE-48CF-B7B2-A42AE7A5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9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1751B-FAEA-42C8-8029-BA60A3C8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4F2979-1A1F-4975-A08B-37B6419A7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87E39-8BFF-460D-BA2D-F888E419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1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970F6-D90C-4618-9705-5BB0F5E2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F8013-B970-40BB-BDAB-25096688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9734B-9FAB-4425-8A92-FC1A2F95F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DCA77-3546-4AAF-9B45-B1BE67B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2913B-3B84-4D00-9B07-FE00E879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A0B253-BCB1-4E89-A4F9-AE965DCA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10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0104-A5C6-4E2B-8015-0A8B6A1C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242C24-9067-45BC-8BCB-E28CA7E48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3C8EB3-CE34-4315-9E77-26121DDA9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7A8A4-A858-493D-92F5-38C4DAB5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06075-C73E-4061-B795-8C7337EE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F3BD33-E62B-4E16-AA09-8DDF0CF8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23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E7676C-5D86-4855-82DE-23CE9AC0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55B199-2570-4D64-AA1B-FCFCD4ECD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C62DB-9500-43FB-9270-5736410E9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8E6E7-9072-4BBA-9B49-09D88268F9D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ADDB0-CB4E-405A-B949-DB161935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C9062-C22C-40DA-A48A-80BCEEB82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97571-BAE7-4F6C-9E90-FF89A2257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9E4087-EAD0-4A26-ABD9-B588EA88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6D6B102-8E82-45C2-B6F9-B138CA868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049" y="386371"/>
            <a:ext cx="9144000" cy="1655762"/>
          </a:xfrm>
        </p:spPr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근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년간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8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endParaRPr lang="en-US" altLang="ko-KR" b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폭염 특보를 가장 많이 발령한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대도시</a:t>
            </a:r>
            <a:endParaRPr lang="ko-KR" altLang="en-US" b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00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365C07-E1F0-49E2-AF32-5553300A38A4}"/>
              </a:ext>
            </a:extLst>
          </p:cNvPr>
          <p:cNvSpPr/>
          <p:nvPr/>
        </p:nvSpPr>
        <p:spPr>
          <a:xfrm>
            <a:off x="616722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AAE28-6B37-4AAD-BB2A-0D3D88AC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8" y="926971"/>
            <a:ext cx="5721644" cy="5004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25E57E-6C77-433B-8A89-74B98205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65" y="926971"/>
            <a:ext cx="6260135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96AA32-E32B-4953-823B-7DE7D4EB7F46}"/>
              </a:ext>
            </a:extLst>
          </p:cNvPr>
          <p:cNvSpPr/>
          <p:nvPr/>
        </p:nvSpPr>
        <p:spPr>
          <a:xfrm>
            <a:off x="287801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28D838-0B80-4924-8F56-D1934D18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765503"/>
            <a:ext cx="8801552" cy="5969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571BB5-FE28-42EC-9647-E82B9438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77" y="765503"/>
            <a:ext cx="2800494" cy="334662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5A2E1E-2FB4-433F-8066-02837F11B5A1}"/>
              </a:ext>
            </a:extLst>
          </p:cNvPr>
          <p:cNvSpPr/>
          <p:nvPr/>
        </p:nvSpPr>
        <p:spPr>
          <a:xfrm>
            <a:off x="4532295" y="1980054"/>
            <a:ext cx="2007394" cy="90725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59A773-739A-4F08-868C-F0A557F5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227" y="1055422"/>
            <a:ext cx="4254373" cy="386061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92C966B-F347-4B2B-B294-4D920D446433}"/>
              </a:ext>
            </a:extLst>
          </p:cNvPr>
          <p:cNvSpPr/>
          <p:nvPr/>
        </p:nvSpPr>
        <p:spPr>
          <a:xfrm>
            <a:off x="6615113" y="2743200"/>
            <a:ext cx="1335881" cy="45005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결측치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제거</a:t>
            </a:r>
          </a:p>
        </p:txBody>
      </p:sp>
    </p:spTree>
    <p:extLst>
      <p:ext uri="{BB962C8B-B14F-4D97-AF65-F5344CB8AC3E}">
        <p14:creationId xmlns:p14="http://schemas.microsoft.com/office/powerpoint/2010/main" val="187797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96AA32-E32B-4953-823B-7DE7D4EB7F46}"/>
              </a:ext>
            </a:extLst>
          </p:cNvPr>
          <p:cNvSpPr/>
          <p:nvPr/>
        </p:nvSpPr>
        <p:spPr>
          <a:xfrm>
            <a:off x="616722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가공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95190-B043-4464-897E-C4DF7889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82" y="741994"/>
            <a:ext cx="5892744" cy="5687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318DC5-C684-4EBC-9C97-388A46B7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02" y="683860"/>
            <a:ext cx="5340012" cy="568738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799DCF-37F6-48DF-9530-54B760D0A787}"/>
              </a:ext>
            </a:extLst>
          </p:cNvPr>
          <p:cNvSpPr/>
          <p:nvPr/>
        </p:nvSpPr>
        <p:spPr>
          <a:xfrm>
            <a:off x="682513" y="761728"/>
            <a:ext cx="1776434" cy="279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92F01A-DB1B-474F-B528-D82CD9906BCC}"/>
              </a:ext>
            </a:extLst>
          </p:cNvPr>
          <p:cNvSpPr/>
          <p:nvPr/>
        </p:nvSpPr>
        <p:spPr>
          <a:xfrm>
            <a:off x="6756953" y="745500"/>
            <a:ext cx="1776434" cy="279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F1092DB-60DE-4B29-AA27-2A0443A01B97}"/>
              </a:ext>
            </a:extLst>
          </p:cNvPr>
          <p:cNvSpPr/>
          <p:nvPr/>
        </p:nvSpPr>
        <p:spPr>
          <a:xfrm>
            <a:off x="701507" y="5552413"/>
            <a:ext cx="3670468" cy="279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10DC48-37C9-42C1-ADEE-0EA4D47F616A}"/>
              </a:ext>
            </a:extLst>
          </p:cNvPr>
          <p:cNvSpPr/>
          <p:nvPr/>
        </p:nvSpPr>
        <p:spPr>
          <a:xfrm>
            <a:off x="6717484" y="4975377"/>
            <a:ext cx="3283765" cy="279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59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AA7811-ADC2-4829-AD5D-56A8A1BEC755}"/>
              </a:ext>
            </a:extLst>
          </p:cNvPr>
          <p:cNvSpPr/>
          <p:nvPr/>
        </p:nvSpPr>
        <p:spPr>
          <a:xfrm>
            <a:off x="616722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180A1-D4CD-49D6-AA59-756CFD91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708" y="186626"/>
            <a:ext cx="3479918" cy="9286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ED0FA-8EF1-499A-BAEA-D0A996FA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8" y="1243676"/>
            <a:ext cx="6921856" cy="50421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D5996A-AD84-4265-90D3-3A126511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69" y="2293103"/>
            <a:ext cx="4921503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AA7811-ADC2-4829-AD5D-56A8A1BEC755}"/>
              </a:ext>
            </a:extLst>
          </p:cNvPr>
          <p:cNvSpPr/>
          <p:nvPr/>
        </p:nvSpPr>
        <p:spPr>
          <a:xfrm>
            <a:off x="616722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AE9D68-9FB9-4C8A-ABB7-9010C299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2" y="792912"/>
            <a:ext cx="10722769" cy="59933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C1AE67-FC72-4C21-8BA0-45E19342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5" y="71714"/>
            <a:ext cx="2228965" cy="9652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B4F897-C1AD-4433-BAE7-E54D753A6CC6}"/>
              </a:ext>
            </a:extLst>
          </p:cNvPr>
          <p:cNvSpPr/>
          <p:nvPr/>
        </p:nvSpPr>
        <p:spPr>
          <a:xfrm>
            <a:off x="6833658" y="6182686"/>
            <a:ext cx="583767" cy="349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C97883-0477-4DE3-8CF1-D375C1604040}"/>
              </a:ext>
            </a:extLst>
          </p:cNvPr>
          <p:cNvSpPr/>
          <p:nvPr/>
        </p:nvSpPr>
        <p:spPr>
          <a:xfrm>
            <a:off x="1264766" y="6182686"/>
            <a:ext cx="583767" cy="349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39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4050E-B38A-4B1F-AACB-2EC4646D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4" y="180546"/>
            <a:ext cx="3747005" cy="4219316"/>
          </a:xfrm>
          <a:prstGeom prst="rect">
            <a:avLst/>
          </a:prstGeom>
          <a:ln w="22225">
            <a:solidFill>
              <a:schemeClr val="accent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6BF36D-CFCA-4D2F-874A-A1104E1E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4501369"/>
            <a:ext cx="5873039" cy="21049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25D2D4-8A47-4487-9F08-B5DE8FC959D3}"/>
              </a:ext>
            </a:extLst>
          </p:cNvPr>
          <p:cNvSpPr/>
          <p:nvPr/>
        </p:nvSpPr>
        <p:spPr>
          <a:xfrm>
            <a:off x="1869980" y="5204782"/>
            <a:ext cx="3544057" cy="261883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2974F0-B86C-4D5A-B422-57584468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15" y="401485"/>
            <a:ext cx="59315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AA7811-ADC2-4829-AD5D-56A8A1BEC755}"/>
              </a:ext>
            </a:extLst>
          </p:cNvPr>
          <p:cNvSpPr/>
          <p:nvPr/>
        </p:nvSpPr>
        <p:spPr>
          <a:xfrm>
            <a:off x="616722" y="123190"/>
            <a:ext cx="3012303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33BF3-AB63-4186-9847-551549E6F7A3}"/>
              </a:ext>
            </a:extLst>
          </p:cNvPr>
          <p:cNvSpPr txBox="1"/>
          <p:nvPr/>
        </p:nvSpPr>
        <p:spPr>
          <a:xfrm>
            <a:off x="616722" y="1056813"/>
            <a:ext cx="6922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폭염은 습도와 관계성이 깊지 않음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습도는 지역과 시간에 따라 달라질 수 있다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폭염이 발생하는 지역에서는 기온이 매우 높지만 상대습도는 기후 조건에 따라 달라질 수 있음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기온은 다양한 변수가 작용하는 복잡한 현상으로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단순 두 변수 만으로는 상관관계를 분석해 결과를 도출하는데 한계가 있음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07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광역시별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폭염 추측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황지원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84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주제 선정 및 분석 범위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개인 주제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 22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23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 데이터를 이용해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24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년도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                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월을 대략적으로 추측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선정 이유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기상청의 데이터가 최근인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7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월까지 있어서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월을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                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예측해보면 재미있을 것 같음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분석 범위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 22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23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                -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지역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특별시와 광역시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50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관련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출처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데이터명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출처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기상청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데이터명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원본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데이터명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실제사용데이터명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ISSUE_HW_DAY_2023-08_2023-08_2023.csv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ISSUE_HW_DAY_2022-08_2022-08_2022.csv</a:t>
            </a: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HW2308, HW2208</a:t>
            </a: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69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7F9E-8DF3-48A3-AA85-F8540E9D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22</a:t>
            </a:r>
            <a:r>
              <a:rPr lang="ko-KR" altLang="en-US" sz="3200" dirty="0"/>
              <a:t>년 </a:t>
            </a:r>
            <a:r>
              <a:rPr lang="en-US" altLang="ko-KR" sz="3200" dirty="0"/>
              <a:t>~ 24</a:t>
            </a:r>
            <a:r>
              <a:rPr lang="ko-KR" altLang="en-US" sz="3200" dirty="0"/>
              <a:t>년 </a:t>
            </a:r>
            <a:r>
              <a:rPr lang="en-US" altLang="ko-KR" sz="3200" dirty="0"/>
              <a:t>6~8</a:t>
            </a:r>
            <a:r>
              <a:rPr lang="ko-KR" altLang="en-US" sz="3200" dirty="0"/>
              <a:t>월 대도시 폭염특보 발령 빈도수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B9F2A60-38EC-4CCB-BDCB-77B80F9F1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9" y="924730"/>
            <a:ext cx="5816421" cy="2097462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2A07A-FB6B-485B-B683-3D55D3F47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9" y="3429000"/>
            <a:ext cx="5958925" cy="23868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BB2091-273E-43A9-B6C1-2E3D103B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21" y="924730"/>
            <a:ext cx="5081529" cy="361758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FE7D354-0146-4E94-B525-EBF12FB22235}"/>
              </a:ext>
            </a:extLst>
          </p:cNvPr>
          <p:cNvSpPr txBox="1">
            <a:spLocks/>
          </p:cNvSpPr>
          <p:nvPr/>
        </p:nvSpPr>
        <p:spPr>
          <a:xfrm>
            <a:off x="584379" y="3022192"/>
            <a:ext cx="7354276" cy="36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기상청자료를 참고해서 총 </a:t>
            </a:r>
            <a:r>
              <a:rPr lang="en-US" altLang="ko-KR" sz="1600" dirty="0"/>
              <a:t>1659</a:t>
            </a:r>
            <a:r>
              <a:rPr lang="ko-KR" altLang="en-US" sz="1600" dirty="0"/>
              <a:t>일의 데이터를 출력했습니다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14849FD-2FC3-43DE-A35E-37569EC2185B}"/>
              </a:ext>
            </a:extLst>
          </p:cNvPr>
          <p:cNvSpPr txBox="1">
            <a:spLocks/>
          </p:cNvSpPr>
          <p:nvPr/>
        </p:nvSpPr>
        <p:spPr>
          <a:xfrm>
            <a:off x="584379" y="5860394"/>
            <a:ext cx="7354276" cy="36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폭염특보가 발령된 날을 출력하니 총 </a:t>
            </a:r>
            <a:r>
              <a:rPr lang="en-US" altLang="ko-KR" sz="1600" dirty="0"/>
              <a:t>593</a:t>
            </a:r>
            <a:r>
              <a:rPr lang="ko-KR" altLang="en-US" sz="1600" dirty="0"/>
              <a:t>일이 나왔습니다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96ED7E4-62E9-439A-B52C-38E9A00CA65F}"/>
              </a:ext>
            </a:extLst>
          </p:cNvPr>
          <p:cNvSpPr txBox="1">
            <a:spLocks/>
          </p:cNvSpPr>
          <p:nvPr/>
        </p:nvSpPr>
        <p:spPr>
          <a:xfrm>
            <a:off x="6797125" y="4402658"/>
            <a:ext cx="4939025" cy="196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폭염특보 발령된 </a:t>
            </a:r>
            <a:r>
              <a:rPr lang="en-US" altLang="ko-KR" sz="1600" dirty="0"/>
              <a:t>593</a:t>
            </a:r>
            <a:r>
              <a:rPr lang="ko-KR" altLang="en-US" sz="1600" dirty="0"/>
              <a:t>일을 각 도시별로 빈도수를 시각화 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대구가 </a:t>
            </a:r>
            <a:r>
              <a:rPr lang="en-US" altLang="ko-KR" sz="1600" dirty="0"/>
              <a:t>21.1%</a:t>
            </a:r>
            <a:r>
              <a:rPr lang="ko-KR" altLang="en-US" sz="1600" dirty="0"/>
              <a:t>로 많은 비율을 차지 했고 광주는 </a:t>
            </a:r>
            <a:r>
              <a:rPr lang="en-US" altLang="ko-KR" sz="1600" dirty="0"/>
              <a:t>20.1 %</a:t>
            </a:r>
            <a:r>
              <a:rPr lang="ko-KR" altLang="en-US" sz="1600" dirty="0"/>
              <a:t>를 차지 </a:t>
            </a:r>
            <a:r>
              <a:rPr lang="ko-KR" altLang="en-US" sz="1600" dirty="0" err="1"/>
              <a:t>한걸</a:t>
            </a:r>
            <a:r>
              <a:rPr lang="ko-KR" altLang="en-US" sz="1600" dirty="0"/>
              <a:t> 알 수 있었습니다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왜 대구는 폭염특보 발령이 많았을까요</a:t>
            </a:r>
            <a:endParaRPr lang="en-US" altLang="ko-KR" sz="1600" dirty="0"/>
          </a:p>
          <a:p>
            <a:r>
              <a:rPr lang="ko-KR" altLang="en-US" sz="1600" dirty="0"/>
              <a:t>지금부터 알아 봅시다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178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83115" y="1489280"/>
            <a:ext cx="6383216" cy="5024028"/>
          </a:xfrm>
        </p:spPr>
        <p:txBody>
          <a:bodyPr/>
          <a:lstStyle/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읽어온 데이터에서 원하는 도시의 데이터만 따로 들고 오는 함수를 사용하여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7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개의 기본 데이터 프레임을 만듦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280"/>
            <a:ext cx="4744915" cy="50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전처리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1" y="1429544"/>
            <a:ext cx="3085060" cy="34857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291" y="1428362"/>
            <a:ext cx="2426676" cy="3488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5" y="4915251"/>
            <a:ext cx="9277717" cy="165779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25724" y="1428362"/>
            <a:ext cx="4715608" cy="4351338"/>
          </a:xfrm>
        </p:spPr>
        <p:txBody>
          <a:bodyPr/>
          <a:lstStyle/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데이터들의 기본 정보 확인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총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7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개의 데이터 프레임을 확인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7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전처리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0" y="2270981"/>
            <a:ext cx="2428875" cy="3819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46" y="2270981"/>
            <a:ext cx="8444278" cy="382268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8716" y="509954"/>
            <a:ext cx="6374422" cy="176102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서울 데이터에서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결측치를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발견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최저기온은 열대야 유무와 관계성이 있기 때문에 각의 경우에 대해서 평균으로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결측값을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채워줌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441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8716" y="509954"/>
            <a:ext cx="6374422" cy="176102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폭염영향에서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결측치는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아니지만 빈 것 같은 행이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기상청의 폭염영향예보를 보니 이는 의도된 값이라 그대로 사용하기로함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7" y="2270981"/>
            <a:ext cx="11106753" cy="43470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6" y="2270981"/>
            <a:ext cx="5603201" cy="43518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04739" y="2266140"/>
            <a:ext cx="1274884" cy="4351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6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전처리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" y="1690688"/>
            <a:ext cx="6180810" cy="489073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7656" y="1933514"/>
            <a:ext cx="5299013" cy="415955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기상청의 폭염영향예보별 대피요령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표를 보면 실제 대응 요령에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‘</a:t>
            </a:r>
            <a:r>
              <a:rPr lang="ko-KR" altLang="en-US" b="1" dirty="0">
                <a:solidFill>
                  <a:srgbClr val="FF000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위험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’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이 있지만 실제 데이터에서는 존재하지 않음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즉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아직까지는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‘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그만큼 폭염의 정도가 심한 것은 아니다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’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라는 것을 추측해볼 수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20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3" y="1389529"/>
            <a:ext cx="10548937" cy="16119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1" y="3006119"/>
            <a:ext cx="7557701" cy="56956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40401" y="3575685"/>
            <a:ext cx="5418273" cy="1847669"/>
            <a:chOff x="540401" y="3575685"/>
            <a:chExt cx="5418273" cy="18476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01" y="3575685"/>
              <a:ext cx="5418273" cy="159543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401" y="5171124"/>
              <a:ext cx="5418273" cy="25223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3675530"/>
            <a:ext cx="5369859" cy="27342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필요한 칼럼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만 빼서 새로운 데이터 프레임을 만들고 </a:t>
            </a:r>
            <a:r>
              <a:rPr lang="ko-KR" altLang="en-US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멀티 인덱스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를 위한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구간 값을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‘</a:t>
            </a:r>
            <a:r>
              <a:rPr lang="en-US" altLang="ko-KR" dirty="0" err="1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date_range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’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칼럼으로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넣어줌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이때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deagu_df_1.loc[:, ‘</a:t>
            </a:r>
            <a:r>
              <a:rPr lang="en-US" altLang="ko-KR" dirty="0" err="1">
                <a:solidFill>
                  <a:srgbClr val="FF000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date_range</a:t>
            </a:r>
            <a:r>
              <a:rPr lang="en-US" altLang="ko-KR" dirty="0">
                <a:solidFill>
                  <a:srgbClr val="FF000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’]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를 사용해달라는 </a:t>
            </a:r>
            <a:r>
              <a:rPr lang="ko-KR" altLang="en-US" dirty="0">
                <a:solidFill>
                  <a:srgbClr val="FF000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경고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있었음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20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6978" y="1754739"/>
            <a:ext cx="4245229" cy="4351338"/>
          </a:xfrm>
        </p:spPr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안전하게 새로운 프레임으로 </a:t>
            </a:r>
            <a:r>
              <a:rPr lang="ko-KR" altLang="en-US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멀티 인덱스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를 지정함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en-US" altLang="ko-KR" b="1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b="1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구간</a:t>
            </a:r>
            <a:r>
              <a:rPr lang="en-US" altLang="ko-KR" b="1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일시</a:t>
            </a:r>
            <a:r>
              <a:rPr lang="en-US" altLang="ko-KR" b="1" dirty="0">
                <a:solidFill>
                  <a:srgbClr val="00B0F0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로 깔끔하게 데이터를 볼 수 있음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구간은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1~10, 11~20, 21~31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로 나눠 주었음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3" y="1934308"/>
            <a:ext cx="7238625" cy="37378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8691" y="3046385"/>
            <a:ext cx="1457693" cy="262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–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기온 그래프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5" y="1547507"/>
            <a:ext cx="8836404" cy="315637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5196" y="4703885"/>
            <a:ext cx="10758604" cy="147307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'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최고체감온도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(°C)', '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최고기온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(°C)', '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평균기온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(°C)', '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최저기온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(°C)’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를 범례로 가지고 구간의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‘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일시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’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를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x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축으로 가지고 기온을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y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축으로 가지는 선 그래프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선만 그리면 그래프를 읽기 어려워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‘o-’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로 점을 추가함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9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–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폭염여부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그래프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3" y="1690688"/>
            <a:ext cx="7368945" cy="390561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98778" y="1690688"/>
            <a:ext cx="3889131" cy="4351338"/>
          </a:xfrm>
        </p:spPr>
        <p:txBody>
          <a:bodyPr/>
          <a:lstStyle/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폭염여부와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열대야 여부를 나타낸 바 그래프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바를 같이 그릴 것이기 때문에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x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축의 위치를 조정할 필요가 있었음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506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–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폭염영향예보 그래프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9" y="1465017"/>
            <a:ext cx="8551117" cy="316852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950" y="4633545"/>
            <a:ext cx="10647850" cy="1543417"/>
          </a:xfrm>
        </p:spPr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폭염영향예보가 된 일수를 보여줌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en-US" altLang="ko-KR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reindex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(categories, </a:t>
            </a:r>
            <a:r>
              <a:rPr lang="en-US" altLang="ko-KR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fill_value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=0)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을 사용하면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y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데이터를 쉽게 지정해줄 수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6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폭염 위기경보 주의→경계로 상향…113개 구역 폭염특보 | 한국경제">
            <a:extLst>
              <a:ext uri="{FF2B5EF4-FFF2-40B4-BE49-F238E27FC236}">
                <a16:creationId xmlns:a16="http://schemas.microsoft.com/office/drawing/2014/main" id="{F04B7432-FEA5-4377-B510-2631770E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54330-E2A0-4309-AB1D-3A2717B3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472"/>
          </a:xfrm>
        </p:spPr>
        <p:txBody>
          <a:bodyPr/>
          <a:lstStyle/>
          <a:p>
            <a:r>
              <a:rPr lang="ko-KR" altLang="en-US" dirty="0"/>
              <a:t>폭염 특보 발령 기준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C0B8A-6A0E-41FB-A222-9F9C07E9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6"/>
            <a:ext cx="6019800" cy="4692547"/>
          </a:xfrm>
        </p:spPr>
        <p:txBody>
          <a:bodyPr/>
          <a:lstStyle/>
          <a:p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기온과 습도를 고려하는 체감온도 기준으로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33℃ 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또는 최고기온이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35℃ 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이상이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일 이상 지속이 예상되거나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중대한 피해 발생이 예상될 때 폭염특보</a:t>
            </a:r>
            <a:r>
              <a:rPr lang="en-US" altLang="ko-KR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폭염주의보와 경보</a:t>
            </a:r>
            <a:r>
              <a:rPr lang="en-US" altLang="ko-KR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를 발표합니다</a:t>
            </a:r>
            <a:r>
              <a:rPr lang="en-US" altLang="ko-KR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순서도: 순차적 액세스 저장소 3">
            <a:extLst>
              <a:ext uri="{FF2B5EF4-FFF2-40B4-BE49-F238E27FC236}">
                <a16:creationId xmlns:a16="http://schemas.microsoft.com/office/drawing/2014/main" id="{9C874AE3-45C2-4488-851F-7566D16EEFDF}"/>
              </a:ext>
            </a:extLst>
          </p:cNvPr>
          <p:cNvSpPr/>
          <p:nvPr/>
        </p:nvSpPr>
        <p:spPr>
          <a:xfrm rot="21250135">
            <a:off x="5116286" y="4625438"/>
            <a:ext cx="1959428" cy="2054431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 err="1">
                <a:solidFill>
                  <a:schemeClr val="tx1"/>
                </a:solidFill>
              </a:rPr>
              <a:t>그렇군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23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 가공 과정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–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그래프 최종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48152"/>
            <a:ext cx="8133251" cy="242570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8187" y="4431323"/>
            <a:ext cx="9452098" cy="1456104"/>
          </a:xfrm>
        </p:spPr>
        <p:txBody>
          <a:bodyPr/>
          <a:lstStyle/>
          <a:p>
            <a:r>
              <a:rPr lang="en-US" altLang="ko-KR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deagu_df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, </a:t>
            </a:r>
            <a:r>
              <a:rPr lang="en-US" altLang="ko-KR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deagu_date_df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의 데이터 프레임만 바꿔주면 그래프를 한번에 볼 수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712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332205"/>
            <a:ext cx="8360402" cy="438279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32610" y="1825625"/>
            <a:ext cx="3286475" cy="4351338"/>
          </a:xfrm>
        </p:spPr>
        <p:txBody>
          <a:bodyPr/>
          <a:lstStyle/>
          <a:p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초에는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30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도를 넘는 날이 많고 말에는 서서히 최고 기온이 떨어지는 추세를 보임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기온이 유지되다가 떨어지는 날을 보면 그런 날은 구름이 많았을 것이라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추측해봄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71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758461"/>
            <a:ext cx="7531854" cy="441160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4062" y="1613232"/>
            <a:ext cx="4009515" cy="4556836"/>
          </a:xfrm>
        </p:spPr>
        <p:txBody>
          <a:bodyPr/>
          <a:lstStyle/>
          <a:p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월의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폭염여부와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열대야 유무를 보면 폭염이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있을때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열대야도 비슷한 수치를 보임을 볼 수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초에는 밤에도 덥지만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말에는 밤은 </a:t>
            </a:r>
            <a:r>
              <a:rPr lang="ko-KR" altLang="en-US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선선했을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것으로 보임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95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9152" y="1724083"/>
            <a:ext cx="4813894" cy="4351338"/>
          </a:xfrm>
        </p:spPr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폭염에 대한 폭염영향예보를 보면 위의 폭염 여부와 유사한 경향을 보임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말에는 폭염 여부가 적지만 폭염영향예보가 꽤 높음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기온과 관련해서 보면 최고기온이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30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도 이상을 유지되는 날이 있었기 때문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0" y="1686672"/>
            <a:ext cx="7137782" cy="42064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t="10631" r="360" b="955"/>
          <a:stretch/>
        </p:blipFill>
        <p:spPr>
          <a:xfrm>
            <a:off x="0" y="2215018"/>
            <a:ext cx="5055577" cy="36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0438" y="1825625"/>
            <a:ext cx="10483361" cy="4351338"/>
          </a:xfrm>
        </p:spPr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처음 목표였던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24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년도 대구의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폭염을 추측해본다면</a:t>
            </a: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초에는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30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도를 넘는 더위가 이어질 것임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중반에는 최고기온은 유지되지만 최저기온이 점차 낮아지며 열대야는 줄어들 것임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후반에는 최고기온도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30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도 밑으로 내려가며 선선한 날이 이어질 것으로 보임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04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9" y="1288242"/>
            <a:ext cx="10058400" cy="52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4" y="1377505"/>
            <a:ext cx="9183636" cy="54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3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1260938"/>
            <a:ext cx="9228992" cy="54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9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인천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3" y="1217904"/>
            <a:ext cx="10058400" cy="53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88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인천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0" y="1383602"/>
            <a:ext cx="8657492" cy="507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8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79E3C-8ABD-4A06-8EED-86C80D53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6858"/>
            <a:ext cx="10090150" cy="2614242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빈도수 비율이 </a:t>
            </a:r>
            <a:r>
              <a:rPr lang="ko-KR" altLang="en-US" sz="2000" dirty="0" err="1"/>
              <a:t>가장많은</a:t>
            </a:r>
            <a:r>
              <a:rPr lang="ko-KR" altLang="en-US" sz="2000" dirty="0"/>
              <a:t> </a:t>
            </a:r>
            <a:r>
              <a:rPr lang="en-US" altLang="ko-KR" sz="2000" dirty="0"/>
              <a:t>3</a:t>
            </a:r>
            <a:r>
              <a:rPr lang="ko-KR" altLang="en-US" sz="2000" dirty="0"/>
              <a:t>개 대도시를 각각 평균화 한 결과입니다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평균치를 보면 모두 비슷비슷한 결과를 보입니다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E8686A-BB3D-43A7-AE3F-D0B0F0EC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5" y="994562"/>
            <a:ext cx="3748449" cy="31519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AA9281-9CE7-406C-8890-AF380685A6EE}"/>
              </a:ext>
            </a:extLst>
          </p:cNvPr>
          <p:cNvSpPr txBox="1"/>
          <p:nvPr/>
        </p:nvSpPr>
        <p:spPr>
          <a:xfrm>
            <a:off x="916434" y="1366654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5B9EB8-4E9C-40B2-B909-CC0301A4F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67" y="935183"/>
            <a:ext cx="3500584" cy="32113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3BE65-0620-4FD5-BC30-671330B693EA}"/>
              </a:ext>
            </a:extLst>
          </p:cNvPr>
          <p:cNvSpPr txBox="1"/>
          <p:nvPr/>
        </p:nvSpPr>
        <p:spPr>
          <a:xfrm>
            <a:off x="4511338" y="1349561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광주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C75C0-12C8-41DF-93D2-A6CB581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17" y="994562"/>
            <a:ext cx="3729066" cy="31519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14FEAD-2408-4DE8-8BAC-6B9A06E70785}"/>
              </a:ext>
            </a:extLst>
          </p:cNvPr>
          <p:cNvSpPr txBox="1"/>
          <p:nvPr/>
        </p:nvSpPr>
        <p:spPr>
          <a:xfrm>
            <a:off x="7928851" y="1261793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147F2E9-9A6C-48AF-9FF4-F4388C988F43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329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폭염 특보 발령한 날을 평균화해서 비교</a:t>
            </a:r>
          </a:p>
        </p:txBody>
      </p:sp>
    </p:spTree>
    <p:extLst>
      <p:ext uri="{BB962C8B-B14F-4D97-AF65-F5344CB8AC3E}">
        <p14:creationId xmlns:p14="http://schemas.microsoft.com/office/powerpoint/2010/main" val="66925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인천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32572"/>
            <a:ext cx="8340969" cy="49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15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대전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288243"/>
            <a:ext cx="10058400" cy="52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대전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282764"/>
            <a:ext cx="9132277" cy="53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70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대전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3" y="1532426"/>
            <a:ext cx="8490438" cy="50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광주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349789"/>
            <a:ext cx="10058400" cy="53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6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광주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266785"/>
            <a:ext cx="9097107" cy="5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6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광주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270237"/>
            <a:ext cx="9097107" cy="53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부산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217905"/>
            <a:ext cx="10058400" cy="53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6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부산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2" y="1424573"/>
            <a:ext cx="8705685" cy="50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부산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4" y="1351145"/>
            <a:ext cx="8691265" cy="51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5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90E82A-068C-4CAD-88DE-FB69DB4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5" y="1170874"/>
            <a:ext cx="3903587" cy="2920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4F86E-AAF2-4544-ADAC-F75F556DBDA2}"/>
              </a:ext>
            </a:extLst>
          </p:cNvPr>
          <p:cNvSpPr txBox="1"/>
          <p:nvPr/>
        </p:nvSpPr>
        <p:spPr>
          <a:xfrm>
            <a:off x="1026155" y="1473907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B5F50F-32E2-45AB-AD9F-8A5685ECF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0" y="1111251"/>
            <a:ext cx="3646570" cy="2920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70AD1-15B0-4776-AD37-60F52BB250AB}"/>
              </a:ext>
            </a:extLst>
          </p:cNvPr>
          <p:cNvSpPr txBox="1"/>
          <p:nvPr/>
        </p:nvSpPr>
        <p:spPr>
          <a:xfrm>
            <a:off x="4843978" y="1351153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FD5A5D-209D-4C5C-B1C6-D6AC41BC2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3" y="988771"/>
            <a:ext cx="3903587" cy="3094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A9E43-C82A-42A2-8E33-4BB7786DCCD7}"/>
              </a:ext>
            </a:extLst>
          </p:cNvPr>
          <p:cNvSpPr txBox="1"/>
          <p:nvPr/>
        </p:nvSpPr>
        <p:spPr>
          <a:xfrm>
            <a:off x="8288420" y="1238809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울산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2B7F234-C36C-486A-B260-0E0558A2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58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폭염 특보 발령한 날을 평균화해서 비교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2B519D-86E2-45C4-A1AF-31EC33AC0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5" y="3962399"/>
            <a:ext cx="4532636" cy="2711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07FDA-57C7-4BE2-B89C-39E8BBBD58FF}"/>
              </a:ext>
            </a:extLst>
          </p:cNvPr>
          <p:cNvSpPr txBox="1"/>
          <p:nvPr/>
        </p:nvSpPr>
        <p:spPr>
          <a:xfrm>
            <a:off x="1026155" y="4325055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30B3B3E-2D9C-495D-8C6A-D2A03F159C4C}"/>
              </a:ext>
            </a:extLst>
          </p:cNvPr>
          <p:cNvSpPr txBox="1">
            <a:spLocks/>
          </p:cNvSpPr>
          <p:nvPr/>
        </p:nvSpPr>
        <p:spPr>
          <a:xfrm>
            <a:off x="5186248" y="4325055"/>
            <a:ext cx="6700952" cy="1999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평균을 해서 비교해보니 대체로 각 대도시별로 체감온도는 최소 </a:t>
            </a:r>
            <a:r>
              <a:rPr lang="en-US" altLang="ko-KR" sz="1600" dirty="0"/>
              <a:t>28.7</a:t>
            </a:r>
            <a:r>
              <a:rPr lang="ko-KR" altLang="en-US" sz="1600" dirty="0"/>
              <a:t>도 이상 최고 </a:t>
            </a:r>
            <a:r>
              <a:rPr lang="en-US" altLang="ko-KR" sz="1600" dirty="0"/>
              <a:t>31.4</a:t>
            </a:r>
            <a:r>
              <a:rPr lang="ko-KR" altLang="en-US" sz="1600" dirty="0"/>
              <a:t>도 이하로 차이가 많이 나지 않습니다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나머지 컬럼들도 유의미한 차이를 보이지 않았습니다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기온은 비슷한데 왜 대구와 광주는 폭염 특보가 더 많이 발령 됐을까요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385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울산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358582"/>
            <a:ext cx="10058400" cy="53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87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울산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8" y="1424068"/>
            <a:ext cx="8916700" cy="52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0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울산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3" y="1267302"/>
            <a:ext cx="8744019" cy="51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74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208" y="20686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탐색적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데이터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분석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970" y="1825625"/>
            <a:ext cx="10632830" cy="4351338"/>
          </a:xfrm>
        </p:spPr>
        <p:txBody>
          <a:bodyPr/>
          <a:lstStyle/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다른 광역시 데이터들을 보면 대구와 유사한 성향을 보임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하지만 폭염과 열대야의 유무를 보면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중반에 거의 없음을 볼 수 있음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- 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이는 대구와 다른 광역시들의 지형조건 때문일 것이라 추측함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다른 광역시들도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월은 전년도들과 비슷하게 </a:t>
            </a:r>
            <a:r>
              <a:rPr lang="en-US" altLang="ko-KR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8</a:t>
            </a:r>
            <a:r>
              <a:rPr lang="ko-KR" altLang="en-US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월 중반부터 폭염과 열대야는 없을 것으로 추측됨</a:t>
            </a:r>
            <a:r>
              <a:rPr lang="en-US" altLang="ko-KR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</a:t>
            </a:r>
            <a:endParaRPr lang="ko-KR" altLang="en-US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886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3FA77-07D4-490E-BA5F-ADC2FA8C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왜 폭염특보가 대구와 광주가 앞도적으로 많이 발령됐을까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01E54-307D-49C6-A0DC-8C1BC52B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1009503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폭염 특보가 발령되는 기준을 살펴보면</a:t>
            </a:r>
            <a:endParaRPr lang="en-US" altLang="ko-KR" sz="2000" dirty="0"/>
          </a:p>
          <a:p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기온과 습도를 고려하는 체감온도 기준으로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33℃ 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또는 최고기온이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35℃ 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이상이 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일 이상 지속이 예상될 때 폭염특보를 발령합니다</a:t>
            </a:r>
            <a:r>
              <a:rPr lang="en-US" altLang="ko-KR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04E22-9FB2-4D47-A3A7-DBEB2F854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77" y="2092161"/>
            <a:ext cx="1873346" cy="1873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C5DB09-92C7-4960-97F8-1FF758A72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77" y="2092161"/>
            <a:ext cx="1873346" cy="3902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557D8-7458-4F1A-BB60-E955A8D60AEA}"/>
              </a:ext>
            </a:extLst>
          </p:cNvPr>
          <p:cNvSpPr txBox="1"/>
          <p:nvPr/>
        </p:nvSpPr>
        <p:spPr>
          <a:xfrm>
            <a:off x="1165177" y="4060757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1F271-EB1F-44FD-B60D-1034753D9866}"/>
              </a:ext>
            </a:extLst>
          </p:cNvPr>
          <p:cNvSpPr txBox="1"/>
          <p:nvPr/>
        </p:nvSpPr>
        <p:spPr>
          <a:xfrm>
            <a:off x="3159077" y="59944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456E9F-FFFF-4105-9934-B8D693206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77" y="2038203"/>
            <a:ext cx="2057506" cy="3956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57145-9885-43E6-976A-1719B12A72DB}"/>
              </a:ext>
            </a:extLst>
          </p:cNvPr>
          <p:cNvSpPr txBox="1"/>
          <p:nvPr/>
        </p:nvSpPr>
        <p:spPr>
          <a:xfrm>
            <a:off x="5046394" y="59944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광주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347B57-9298-42AD-80C2-97F3BF4A38F7}"/>
              </a:ext>
            </a:extLst>
          </p:cNvPr>
          <p:cNvSpPr txBox="1">
            <a:spLocks/>
          </p:cNvSpPr>
          <p:nvPr/>
        </p:nvSpPr>
        <p:spPr>
          <a:xfrm>
            <a:off x="7085021" y="1942953"/>
            <a:ext cx="5045123" cy="373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22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년도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월 서울과 대구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광주를 비교 해 보았습니다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이때가 폭염특보가 가장 많이 발생한 해였는데요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서울은 폭염특보가 해제되는 기간이 최대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일였던 반면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광주와 대구는 한달 넘게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월 넘게까지 폭염특보가 발령됐었습니다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2000" dirty="0"/>
              <a:t>왜 이러는 걸까요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3074" name="Picture 2" descr="왜이러는걸까요 - 뽐뿌:짤방갤러리">
            <a:extLst>
              <a:ext uri="{FF2B5EF4-FFF2-40B4-BE49-F238E27FC236}">
                <a16:creationId xmlns:a16="http://schemas.microsoft.com/office/drawing/2014/main" id="{A0A4AEC7-9632-4CA7-8BF5-799D3499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859" y="4622669"/>
            <a:ext cx="23526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4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0670E-EA3B-42F8-9207-E2454CA86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47926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대구와 광주는 열이 잘 빠져 나가지 않는 내륙지방</a:t>
            </a:r>
            <a:endParaRPr lang="en-US" altLang="ko-KR" sz="2400" dirty="0"/>
          </a:p>
          <a:p>
            <a:r>
              <a:rPr lang="ko-KR" altLang="en-US" sz="2400" dirty="0"/>
              <a:t>대구는 분지지형 광주는 해발고도가 낮은 특성 때문에 온도가 잘 내려가지 </a:t>
            </a:r>
            <a:r>
              <a:rPr lang="ko-KR" altLang="en-US" sz="2400" dirty="0" err="1"/>
              <a:t>않</a:t>
            </a:r>
            <a:endParaRPr lang="en-US" altLang="ko-KR" sz="2400" dirty="0"/>
          </a:p>
          <a:p>
            <a:r>
              <a:rPr lang="ko-KR" altLang="en-US" sz="2400" dirty="0" err="1"/>
              <a:t>았고</a:t>
            </a:r>
            <a:r>
              <a:rPr lang="en-US" altLang="ko-KR" sz="2400" dirty="0"/>
              <a:t>, </a:t>
            </a:r>
            <a:r>
              <a:rPr lang="ko-KR" altLang="en-US" sz="2400" dirty="0"/>
              <a:t>폭염특보발령이 계속 났었습니다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반면에 다른 대도시들은 비슷한 빈도수를 보였는데</a:t>
            </a:r>
            <a:endParaRPr lang="en-US" altLang="ko-KR" sz="2400" dirty="0"/>
          </a:p>
          <a:p>
            <a:r>
              <a:rPr lang="ko-KR" altLang="en-US" sz="2400" dirty="0"/>
              <a:t>대구와 광주에 비해 온도가 유지되는 기간이 길지 않았기 때문에 폭염특보발령</a:t>
            </a:r>
            <a:endParaRPr lang="en-US" altLang="ko-KR" sz="2400" dirty="0"/>
          </a:p>
          <a:p>
            <a:r>
              <a:rPr lang="ko-KR" altLang="en-US" sz="2400" dirty="0"/>
              <a:t>기간이 길지 않았습니다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부산</a:t>
            </a:r>
            <a:r>
              <a:rPr lang="en-US" altLang="ko-KR" sz="2400" dirty="0"/>
              <a:t>, </a:t>
            </a:r>
            <a:r>
              <a:rPr lang="ko-KR" altLang="en-US" sz="2400" dirty="0"/>
              <a:t>울산</a:t>
            </a:r>
            <a:r>
              <a:rPr lang="en-US" altLang="ko-KR" sz="2400" dirty="0"/>
              <a:t>, </a:t>
            </a:r>
            <a:r>
              <a:rPr lang="ko-KR" altLang="en-US" sz="2400" dirty="0"/>
              <a:t>인천</a:t>
            </a:r>
            <a:r>
              <a:rPr lang="en-US" altLang="ko-KR" sz="2400" dirty="0"/>
              <a:t>, </a:t>
            </a:r>
            <a:r>
              <a:rPr lang="ko-KR" altLang="en-US" sz="2400" dirty="0"/>
              <a:t>대전은 바다바람의 영향으로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서울은 한강의 많은 물길과 인접 산지로 공기순환이 좋아서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온도 유지가 힘들기 때문이 였습니다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결론 </a:t>
            </a:r>
            <a:r>
              <a:rPr lang="en-US" altLang="ko-KR" sz="2400" dirty="0"/>
              <a:t>: </a:t>
            </a:r>
            <a:r>
              <a:rPr lang="ko-KR" altLang="en-US" sz="2400" dirty="0"/>
              <a:t>여러분 더위 조심하세요</a:t>
            </a:r>
            <a:r>
              <a:rPr lang="en-US" altLang="ko-KR" sz="2400" dirty="0"/>
              <a:t>….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A4CD25-28FE-4198-9951-0AF812C9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원인과 결론</a:t>
            </a:r>
          </a:p>
        </p:txBody>
      </p:sp>
    </p:spTree>
    <p:extLst>
      <p:ext uri="{BB962C8B-B14F-4D97-AF65-F5344CB8AC3E}">
        <p14:creationId xmlns:p14="http://schemas.microsoft.com/office/powerpoint/2010/main" val="2764571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E447EF-CC48-47FC-9D6E-6B696C52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983"/>
            <a:ext cx="12191999" cy="10136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8EC1FA-5B9D-4346-953D-A9462A218E05}"/>
              </a:ext>
            </a:extLst>
          </p:cNvPr>
          <p:cNvSpPr/>
          <p:nvPr/>
        </p:nvSpPr>
        <p:spPr>
          <a:xfrm>
            <a:off x="6032596" y="420716"/>
            <a:ext cx="1366772" cy="105872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B5FCF-C4CD-45F4-A996-82527FB00297}"/>
              </a:ext>
            </a:extLst>
          </p:cNvPr>
          <p:cNvSpPr/>
          <p:nvPr/>
        </p:nvSpPr>
        <p:spPr>
          <a:xfrm>
            <a:off x="478697" y="345588"/>
            <a:ext cx="1278666" cy="1133857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F16F57-846E-43B7-87AE-E8EDF94C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0" y="2500460"/>
            <a:ext cx="5407153" cy="35645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D77EA2-D25F-462E-B824-ABAD49A1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340" y="3396296"/>
            <a:ext cx="3178261" cy="2686300"/>
          </a:xfrm>
          <a:prstGeom prst="rect">
            <a:avLst/>
          </a:prstGeom>
        </p:spPr>
      </p:pic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A2C29969-8436-477A-99D1-49EC4E79932E}"/>
              </a:ext>
            </a:extLst>
          </p:cNvPr>
          <p:cNvSpPr/>
          <p:nvPr/>
        </p:nvSpPr>
        <p:spPr>
          <a:xfrm>
            <a:off x="4499454" y="4236317"/>
            <a:ext cx="1224723" cy="837550"/>
          </a:xfrm>
          <a:prstGeom prst="leftRightArrow">
            <a:avLst>
              <a:gd name="adj1" fmla="val 49999"/>
              <a:gd name="adj2" fmla="val 421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365C07-E1F0-49E2-AF32-5553300A38A4}"/>
              </a:ext>
            </a:extLst>
          </p:cNvPr>
          <p:cNvSpPr/>
          <p:nvPr/>
        </p:nvSpPr>
        <p:spPr>
          <a:xfrm>
            <a:off x="1118030" y="6065044"/>
            <a:ext cx="10169095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폭염이면 </a:t>
            </a:r>
            <a:r>
              <a:rPr lang="ko-KR" altLang="en-US" sz="240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습도도 높다 </a:t>
            </a:r>
            <a:r>
              <a:rPr lang="en-US" altLang="ko-KR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VS </a:t>
            </a:r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폭염과 습도는 별 관계없다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3C104F-BE82-44BD-829A-66DDC16BE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3" t="5053" b="3699"/>
          <a:stretch/>
        </p:blipFill>
        <p:spPr>
          <a:xfrm>
            <a:off x="236823" y="1571855"/>
            <a:ext cx="5241952" cy="1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365C07-E1F0-49E2-AF32-5553300A38A4}"/>
              </a:ext>
            </a:extLst>
          </p:cNvPr>
          <p:cNvSpPr/>
          <p:nvPr/>
        </p:nvSpPr>
        <p:spPr>
          <a:xfrm>
            <a:off x="616722" y="123190"/>
            <a:ext cx="1933597" cy="5277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출처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B70C6-FA02-4196-9410-829B3C0E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5" y="729332"/>
            <a:ext cx="3191786" cy="723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4AC2CD-E847-45F4-BCA6-4D7AA34F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5" y="1453243"/>
            <a:ext cx="1955901" cy="20638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49521E-9C84-4455-B8B5-A6D359FDD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6" y="3498386"/>
            <a:ext cx="2466455" cy="3205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44433D-F79D-4FD9-BF12-CED4DC3A7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80" y="875878"/>
            <a:ext cx="7670413" cy="5982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F627C-9A0F-442B-9729-79635D903EEC}"/>
              </a:ext>
            </a:extLst>
          </p:cNvPr>
          <p:cNvSpPr txBox="1"/>
          <p:nvPr/>
        </p:nvSpPr>
        <p:spPr>
          <a:xfrm>
            <a:off x="2801923" y="142422"/>
            <a:ext cx="8105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2022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</a:t>
            </a:r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 2024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 까지 </a:t>
            </a:r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서울과 </a:t>
            </a:r>
            <a:r>
              <a:rPr lang="en-US" altLang="ko-KR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-KR" altLang="en-US" sz="2400" b="0" dirty="0">
                <a:solidFill>
                  <a:srgbClr val="7C7C7C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 광역시 폭염 데이터</a:t>
            </a:r>
          </a:p>
          <a:p>
            <a:endParaRPr lang="ko-KR" altLang="en-US" sz="2400" dirty="0">
              <a:solidFill>
                <a:srgbClr val="7C7C7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5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1211</Words>
  <Application>Microsoft Office PowerPoint</Application>
  <PresentationFormat>와이드스크린</PresentationFormat>
  <Paragraphs>199</Paragraphs>
  <Slides>74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Pretendard SemiBold</vt:lpstr>
      <vt:lpstr>Pretendard Thin</vt:lpstr>
      <vt:lpstr>굴림</vt:lpstr>
      <vt:lpstr>맑은 고딕</vt:lpstr>
      <vt:lpstr>Arial</vt:lpstr>
      <vt:lpstr>Consolas</vt:lpstr>
      <vt:lpstr>Office 테마</vt:lpstr>
      <vt:lpstr>PowerPoint 프레젠테이션</vt:lpstr>
      <vt:lpstr>22년 ~ 24년 6~8월 대도시 폭염특보 발령 빈도수</vt:lpstr>
      <vt:lpstr>폭염 특보 발령 기준?</vt:lpstr>
      <vt:lpstr>빈도수 비율이 가장많은 3개 대도시를 각각 평균화 한 결과입니다. 평균치를 보면 모두 비슷비슷한 결과를 보입니다.</vt:lpstr>
      <vt:lpstr>폭염 특보 발령한 날을 평균화해서 비교2</vt:lpstr>
      <vt:lpstr>왜 폭염특보가 대구와 광주가 앞도적으로 많이 발령됐을까?</vt:lpstr>
      <vt:lpstr>원인과 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광역시별 8월 폭염 추측</vt:lpstr>
      <vt:lpstr>주제 선정 및 분석 범위</vt:lpstr>
      <vt:lpstr>데이터 관련 (출처, 데이터명)</vt:lpstr>
      <vt:lpstr>데이터 전처리</vt:lpstr>
      <vt:lpstr>데이터 전처리</vt:lpstr>
      <vt:lpstr>데이터 전처리</vt:lpstr>
      <vt:lpstr>데이터 전처리</vt:lpstr>
      <vt:lpstr>데이터 전처리</vt:lpstr>
      <vt:lpstr>데이터 가공 과정</vt:lpstr>
      <vt:lpstr>데이터 가공 과정</vt:lpstr>
      <vt:lpstr>데이터 가공 과정 – 기온 그래프</vt:lpstr>
      <vt:lpstr>데이터 가공 과정 – 폭염여부 그래프</vt:lpstr>
      <vt:lpstr>데이터 가공 과정 – 폭염영향예보 그래프</vt:lpstr>
      <vt:lpstr>데이터 가공 과정 – 그래프 최종 실행</vt:lpstr>
      <vt:lpstr>탐색적 데이터 분석 결과</vt:lpstr>
      <vt:lpstr>탐색적 데이터 분석 결과</vt:lpstr>
      <vt:lpstr>탐색적 데이터 분석 결과</vt:lpstr>
      <vt:lpstr>탐색적 데이터 분석 결과</vt:lpstr>
      <vt:lpstr>탐색적 데이터 분석 결과 - 서울</vt:lpstr>
      <vt:lpstr>탐색적 데이터 분석 결과 - 서울</vt:lpstr>
      <vt:lpstr>탐색적 데이터 분석 결과 - 서울</vt:lpstr>
      <vt:lpstr>탐색적 데이터 분석 결과 - 인천</vt:lpstr>
      <vt:lpstr>탐색적 데이터 분석 결과 - 인천</vt:lpstr>
      <vt:lpstr>탐색적 데이터 분석 결과 - 인천</vt:lpstr>
      <vt:lpstr>탐색적 데이터 분석 결과 - 대전</vt:lpstr>
      <vt:lpstr>탐색적 데이터 분석 결과 - 대전</vt:lpstr>
      <vt:lpstr>탐색적 데이터 분석 결과 - 대전</vt:lpstr>
      <vt:lpstr>탐색적 데이터 분석 결과 - 광주</vt:lpstr>
      <vt:lpstr>탐색적 데이터 분석 결과 - 광주</vt:lpstr>
      <vt:lpstr>탐색적 데이터 분석 결과 - 광주</vt:lpstr>
      <vt:lpstr>탐색적 데이터 분석 결과 - 부산</vt:lpstr>
      <vt:lpstr>탐색적 데이터 분석 결과 - 부산</vt:lpstr>
      <vt:lpstr>탐색적 데이터 분석 결과 - 부산</vt:lpstr>
      <vt:lpstr>탐색적 데이터 분석 결과 - 울산</vt:lpstr>
      <vt:lpstr>탐색적 데이터 분석 결과 - 울산</vt:lpstr>
      <vt:lpstr>탐색적 데이터 분석 결과 - 울산</vt:lpstr>
      <vt:lpstr>탐색적 데이터 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KDP-26</dc:creator>
  <cp:lastModifiedBy>KDP-37</cp:lastModifiedBy>
  <cp:revision>18</cp:revision>
  <dcterms:created xsi:type="dcterms:W3CDTF">2024-07-25T00:00:32Z</dcterms:created>
  <dcterms:modified xsi:type="dcterms:W3CDTF">2024-07-25T03:24:04Z</dcterms:modified>
</cp:coreProperties>
</file>